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2DE96-7857-4D95-A70F-9A5A89CF25E5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F081B-47FC-4F4F-9567-AA5FC27294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zilla.com/gradient-edito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pen.io/lhuang23/pen/GjWYWW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基礎程式設計範例</a:t>
            </a:r>
            <a:r>
              <a:rPr lang="en-US" altLang="zh-TW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網頁名片</a:t>
            </a: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06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step5</a:t>
            </a:r>
            <a:r>
              <a:rPr lang="zh-TW" altLang="en-US" dirty="0" smtClean="0"/>
              <a:t> 放三個圓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57740"/>
            <a:ext cx="3672408" cy="5112568"/>
          </a:xfrm>
          <a:solidFill>
            <a:schemeClr val="tx1">
              <a:lumMod val="95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先設定所有圓形區塊的圓角及位置</a:t>
            </a:r>
            <a:endParaRPr lang="en-US" altLang="zh-TW" sz="15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.circle{</a:t>
            </a:r>
          </a:p>
          <a:p>
            <a:pPr marL="400050" lvl="1" indent="0">
              <a:buNone/>
            </a:pPr>
            <a:r>
              <a:rPr lang="en-US" altLang="zh-TW" sz="1200" b="1" dirty="0">
                <a:solidFill>
                  <a:srgbClr val="C00000"/>
                </a:solidFill>
                <a:latin typeface="+mj-ea"/>
                <a:ea typeface="+mj-ea"/>
              </a:rPr>
              <a:t>  border-radius: 100%;</a:t>
            </a:r>
          </a:p>
          <a:p>
            <a:pPr marL="400050" lvl="1" indent="0">
              <a:buNone/>
            </a:pPr>
            <a:r>
              <a:rPr lang="en-US" altLang="zh-TW" sz="1200" b="1" dirty="0">
                <a:solidFill>
                  <a:srgbClr val="C00000"/>
                </a:solidFill>
                <a:latin typeface="+mj-ea"/>
                <a:ea typeface="+mj-ea"/>
              </a:rPr>
              <a:t>  position: absolute;</a:t>
            </a: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設定粉紅色圓的寬高位置及背景色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.circle1{</a:t>
            </a:r>
          </a:p>
          <a:p>
            <a:pPr marL="400050" lvl="1" indent="0">
              <a:buNone/>
            </a:pPr>
            <a:r>
              <a:rPr lang="en-US" altLang="zh-TW" sz="1300" b="1" dirty="0">
                <a:solidFill>
                  <a:srgbClr val="C00000"/>
                </a:solidFill>
                <a:latin typeface="+mj-ea"/>
                <a:ea typeface="+mj-ea"/>
              </a:rPr>
              <a:t>  width: 100px; </a:t>
            </a:r>
            <a:r>
              <a:rPr lang="zh-TW" altLang="en-US" sz="1300" b="1" dirty="0" smtClean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endParaRPr lang="en-US" altLang="zh-TW" sz="13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zh-TW" altLang="en-US" sz="13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TW" altLang="en-US" sz="1300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sz="1300" b="1" dirty="0" smtClean="0">
                <a:solidFill>
                  <a:srgbClr val="C00000"/>
                </a:solidFill>
                <a:latin typeface="+mj-ea"/>
                <a:ea typeface="+mj-ea"/>
              </a:rPr>
              <a:t>height</a:t>
            </a:r>
            <a:r>
              <a:rPr lang="en-US" altLang="zh-TW" sz="1300" b="1" dirty="0">
                <a:solidFill>
                  <a:srgbClr val="C00000"/>
                </a:solidFill>
                <a:latin typeface="+mj-ea"/>
                <a:ea typeface="+mj-ea"/>
              </a:rPr>
              <a:t>: 100px;</a:t>
            </a:r>
          </a:p>
          <a:p>
            <a:pPr marL="400050" lvl="1" indent="0">
              <a:buNone/>
            </a:pPr>
            <a:r>
              <a:rPr lang="en-US" altLang="zh-TW" sz="1300" b="1" dirty="0">
                <a:solidFill>
                  <a:srgbClr val="C00000"/>
                </a:solidFill>
                <a:latin typeface="+mj-ea"/>
                <a:ea typeface="+mj-ea"/>
              </a:rPr>
              <a:t>  right: 100px;</a:t>
            </a:r>
          </a:p>
          <a:p>
            <a:pPr marL="400050" lvl="1" indent="0">
              <a:buNone/>
            </a:pPr>
            <a:r>
              <a:rPr lang="en-US" altLang="zh-TW" sz="1300" b="1" dirty="0">
                <a:solidFill>
                  <a:srgbClr val="C00000"/>
                </a:solidFill>
                <a:latin typeface="+mj-ea"/>
                <a:ea typeface="+mj-ea"/>
              </a:rPr>
              <a:t>  bottom: -60px;</a:t>
            </a:r>
          </a:p>
          <a:p>
            <a:pPr marL="400050" lvl="1" indent="0">
              <a:buNone/>
            </a:pPr>
            <a:r>
              <a:rPr lang="en-US" altLang="zh-TW" sz="1300" b="1" dirty="0">
                <a:solidFill>
                  <a:srgbClr val="C00000"/>
                </a:solidFill>
                <a:latin typeface="+mj-ea"/>
                <a:ea typeface="+mj-ea"/>
              </a:rPr>
              <a:t>  background-color: #FCB1CA;</a:t>
            </a:r>
          </a:p>
          <a:p>
            <a:pPr marL="0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sz="15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427984" y="1357740"/>
            <a:ext cx="4464496" cy="530120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先設定右上角空心圓區塊的</a:t>
            </a:r>
            <a:r>
              <a:rPr lang="zh-TW" altLang="en-US" sz="15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寬高位置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及框線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.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circle2{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width: 60px; </a:t>
            </a:r>
            <a:r>
              <a:rPr lang="zh-TW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     </a:t>
            </a: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height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: 60px;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right: -30px;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top: -30px;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border: solid 5px #95D5FC;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設定右下角圓的寬高位置及框線背景色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.circle3{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width: 50px; </a:t>
            </a:r>
            <a:r>
              <a:rPr lang="zh-TW" altLang="en-US" sz="1600" b="1" dirty="0" smtClean="0">
                <a:solidFill>
                  <a:srgbClr val="C00000"/>
                </a:solidFill>
                <a:latin typeface="+mj-ea"/>
              </a:rPr>
              <a:t>   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height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: 50px;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right: 20px;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top: 170px;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border: solid 1px #d1d1d1;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background-color: </a:t>
            </a:r>
            <a:r>
              <a:rPr lang="en-US" altLang="zh-TW" sz="1600" b="1" dirty="0" err="1">
                <a:solidFill>
                  <a:srgbClr val="C00000"/>
                </a:solidFill>
                <a:latin typeface="+mj-ea"/>
              </a:rPr>
              <a:t>rgba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(177,237,250,0.9);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}</a:t>
            </a:r>
            <a:endParaRPr lang="zh-TW" altLang="en-US" sz="15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553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step6</a:t>
            </a:r>
            <a:r>
              <a:rPr lang="zh-TW" altLang="en-US" dirty="0" smtClean="0"/>
              <a:t> 處理浮水印區塊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7632848" cy="5328592"/>
          </a:xfrm>
          <a:solidFill>
            <a:schemeClr val="tx1">
              <a:lumMod val="95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修改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.card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，設定超出名片範圍不顯示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.card{</a:t>
            </a:r>
            <a:endParaRPr lang="en-US" altLang="zh-TW" sz="12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endParaRPr lang="en-US" altLang="zh-TW" sz="12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en-US" altLang="zh-TW" sz="1100" b="1" dirty="0">
                <a:solidFill>
                  <a:srgbClr val="C00000"/>
                </a:solidFill>
                <a:latin typeface="+mj-ea"/>
              </a:rPr>
              <a:t> </a:t>
            </a:r>
            <a:r>
              <a:rPr lang="en-US" altLang="zh-TW" sz="1200" b="1" dirty="0">
                <a:solidFill>
                  <a:srgbClr val="C00000"/>
                </a:solidFill>
                <a:latin typeface="+mj-ea"/>
              </a:rPr>
              <a:t>overflow: hidden;</a:t>
            </a: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en-US" altLang="zh-TW" sz="14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NAMECARD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文字區塊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.watermark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{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font-size: 250px;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position: absolute;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top: 40%;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width: 100%;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text-align: center;</a:t>
            </a:r>
          </a:p>
          <a:p>
            <a:pPr marL="400050" lvl="1" indent="0">
              <a:buNone/>
            </a:pPr>
            <a:r>
              <a:rPr lang="zh-TW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font-style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: italic;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color: </a:t>
            </a:r>
            <a:r>
              <a:rPr lang="en-US" altLang="zh-TW" sz="1400" b="1" dirty="0" err="1">
                <a:solidFill>
                  <a:srgbClr val="C00000"/>
                </a:solidFill>
                <a:latin typeface="+mj-ea"/>
                <a:ea typeface="+mj-ea"/>
              </a:rPr>
              <a:t>rgba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(0,0,0,0.06);</a:t>
            </a:r>
          </a:p>
          <a:p>
            <a:pPr marL="400050" lvl="1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 text-shadow: 2px 1px </a:t>
            </a:r>
            <a:r>
              <a:rPr lang="en-US" altLang="zh-TW" sz="1400" b="1" dirty="0" err="1">
                <a:solidFill>
                  <a:srgbClr val="C00000"/>
                </a:solidFill>
                <a:latin typeface="+mj-ea"/>
                <a:ea typeface="+mj-ea"/>
              </a:rPr>
              <a:t>1px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sz="1400" b="1" dirty="0" err="1">
                <a:solidFill>
                  <a:srgbClr val="C00000"/>
                </a:solidFill>
                <a:latin typeface="+mj-ea"/>
                <a:ea typeface="+mj-ea"/>
              </a:rPr>
              <a:t>rgba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(255,255,255,0.2);</a:t>
            </a:r>
          </a:p>
          <a:p>
            <a:pPr marL="0" indent="0"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sz="14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68735" y="2004894"/>
            <a:ext cx="1659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altLang="zh-TW" sz="12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… </a:t>
            </a:r>
            <a:r>
              <a:rPr lang="zh-TW" altLang="en-US" sz="12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前略，裡面加一行</a:t>
            </a:r>
            <a:endParaRPr lang="en-US" altLang="zh-TW" sz="1200" b="1" dirty="0">
              <a:solidFill>
                <a:schemeClr val="tx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59832" y="558924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文字顏色為黑色帶透明度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59832" y="52477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文字斜體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364088" y="5877272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文字陰影為白色帶透明度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4861103" y="1772816"/>
            <a:ext cx="3729791" cy="2088232"/>
          </a:xfrm>
          <a:prstGeom prst="rect">
            <a:avLst/>
          </a:prstGeom>
          <a:solidFill>
            <a:schemeClr val="tx1">
              <a:lumMod val="95000"/>
            </a:schemeClr>
          </a:solidFill>
          <a:ln w="127000">
            <a:solidFill>
              <a:srgbClr val="3399FF">
                <a:alpha val="94902"/>
              </a:srgbClr>
            </a:solidFill>
          </a:ln>
        </p:spPr>
        <p:txBody>
          <a:bodyPr vert="horz" lIns="180000" tIns="180000" rIns="180000" bIns="18000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修改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body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，設定浮水印超出背景範圍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/>
            </a:r>
            <a:b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</a:b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不顯示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Font typeface="Wingdings 2" charset="2"/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body{</a:t>
            </a:r>
            <a:endParaRPr lang="en-US" altLang="zh-TW" sz="12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Font typeface="Wingdings 2" charset="2"/>
              <a:buNone/>
            </a:pPr>
            <a:endParaRPr lang="en-US" altLang="zh-TW" sz="12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en-US" altLang="zh-TW" sz="12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overflow: hidden</a:t>
            </a: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0" lvl="1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5433231" y="2863969"/>
            <a:ext cx="1659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altLang="zh-TW" sz="12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… </a:t>
            </a:r>
            <a:r>
              <a:rPr lang="zh-TW" altLang="en-US" sz="1200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前略，裡面加一行</a:t>
            </a:r>
            <a:endParaRPr lang="en-US" altLang="zh-TW" sz="1200" b="1" dirty="0">
              <a:solidFill>
                <a:schemeClr val="tx2">
                  <a:lumMod val="50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66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step7</a:t>
            </a:r>
            <a:r>
              <a:rPr lang="zh-TW" altLang="en-US" dirty="0" smtClean="0"/>
              <a:t> 滑鼠移至名片的移動效果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7848872" cy="5328592"/>
          </a:xfrm>
          <a:solidFill>
            <a:schemeClr val="tx1">
              <a:lumMod val="95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定義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CSS3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動畫，名稱為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move-left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@</a:t>
            </a:r>
            <a:r>
              <a:rPr lang="en-US" altLang="zh-TW" sz="1600" b="1" dirty="0" err="1">
                <a:solidFill>
                  <a:srgbClr val="C00000"/>
                </a:solidFill>
                <a:latin typeface="+mj-ea"/>
              </a:rPr>
              <a:t>keyframes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</a:t>
            </a:r>
            <a:r>
              <a:rPr lang="en-US" altLang="zh-TW" sz="1600" b="1" dirty="0">
                <a:solidFill>
                  <a:srgbClr val="00B050"/>
                </a:solidFill>
                <a:latin typeface="+mj-ea"/>
              </a:rPr>
              <a:t>move-left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{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  from {left: 0px; }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  to {left: -2px; }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}</a:t>
            </a:r>
            <a:endParaRPr lang="zh-TW" altLang="en-US" sz="1600" b="1" dirty="0">
              <a:solidFill>
                <a:srgbClr val="C00000"/>
              </a:solidFill>
              <a:latin typeface="+mj-ea"/>
            </a:endParaRPr>
          </a:p>
          <a:p>
            <a:pPr marL="0" indent="0">
              <a:buNone/>
            </a:pPr>
            <a:endParaRPr lang="en-US" altLang="zh-TW" sz="15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15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當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滑鼠滑過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card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區塊時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  <a:ea typeface="+mj-ea"/>
              </a:rPr>
              <a:t>.</a:t>
            </a:r>
            <a:r>
              <a:rPr lang="en-US" altLang="zh-TW" sz="1600" b="1" dirty="0" err="1">
                <a:solidFill>
                  <a:srgbClr val="C00000"/>
                </a:solidFill>
                <a:latin typeface="+mj-ea"/>
                <a:ea typeface="+mj-ea"/>
              </a:rPr>
              <a:t>card:hover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  <a:ea typeface="+mj-ea"/>
              </a:rPr>
              <a:t>{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animation-name: </a:t>
            </a:r>
            <a:r>
              <a:rPr lang="en-US" altLang="zh-TW" b="1" dirty="0">
                <a:solidFill>
                  <a:srgbClr val="00B050"/>
                </a:solidFill>
                <a:latin typeface="+mj-ea"/>
                <a:ea typeface="+mj-ea"/>
              </a:rPr>
              <a:t>move-left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animation-duration: 0.1s;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animation-fill-mode: forwards;</a:t>
            </a:r>
          </a:p>
          <a:p>
            <a:pPr marL="0" indent="0">
              <a:buNone/>
            </a:pPr>
            <a:r>
              <a:rPr lang="en-US" altLang="zh-TW" sz="1600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en-US" altLang="zh-TW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283259" y="4553339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動畫執行時間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秒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256092" y="4211796"/>
            <a:ext cx="420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動畫名稱，叫用前面定義的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move-left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283259" y="4922671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動畫結束後保持在最後的狀態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CSS</a:t>
            </a:r>
            <a:r>
              <a:rPr lang="zh-TW" altLang="en-US" dirty="0"/>
              <a:t> </a:t>
            </a:r>
            <a:r>
              <a:rPr lang="en-US" altLang="zh-TW" dirty="0" smtClean="0"/>
              <a:t>step8 </a:t>
            </a:r>
            <a:r>
              <a:rPr lang="zh-TW" altLang="en-US" dirty="0" smtClean="0"/>
              <a:t>增加漸層色塊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496" y="2099227"/>
            <a:ext cx="5611008" cy="3467584"/>
          </a:xfrm>
        </p:spPr>
      </p:pic>
    </p:spTree>
    <p:extLst>
      <p:ext uri="{BB962C8B-B14F-4D97-AF65-F5344CB8AC3E}">
        <p14:creationId xmlns:p14="http://schemas.microsoft.com/office/powerpoint/2010/main" val="39489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HTML</a:t>
            </a:r>
            <a:r>
              <a:rPr lang="zh-TW" altLang="en-US" dirty="0" smtClean="0"/>
              <a:t> 在</a:t>
            </a:r>
            <a:r>
              <a:rPr lang="en-US" altLang="zh-TW" dirty="0" smtClean="0"/>
              <a:t>&lt;h2&gt;</a:t>
            </a:r>
            <a:r>
              <a:rPr lang="zh-TW" altLang="en-US" dirty="0" smtClean="0"/>
              <a:t>前增加</a:t>
            </a:r>
            <a:r>
              <a:rPr lang="en-US" altLang="zh-TW" dirty="0" smtClean="0"/>
              <a:t>div</a:t>
            </a:r>
            <a:r>
              <a:rPr lang="zh-TW" altLang="en-US" dirty="0" smtClean="0"/>
              <a:t>區塊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11560" y="1844824"/>
            <a:ext cx="7667011" cy="439248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&lt;div class=“watermark"&gt;NAMECARD&lt;/div&gt;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&lt;div class="card"&gt;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&lt;div id="gradient"&gt;&lt;/div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ea typeface="+mj-ea"/>
              </a:rPr>
              <a:t>&gt;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&lt;h2&gt;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黃鈴玲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&lt;span&gt;</a:t>
            </a:r>
            <a:r>
              <a:rPr lang="en-US" altLang="zh-TW" b="1" dirty="0" err="1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Lingling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Huang&lt;/span&gt;&lt;/h2&gt;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&lt;h5&gt;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大葉大學多媒體學程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-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助理教授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&lt;/h5&gt;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</a:t>
            </a:r>
            <a:r>
              <a:rPr lang="en-US" altLang="zh-TW" b="1" dirty="0" err="1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hr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&lt;p&gt;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交通大學應用數學博士，任教於多媒體學程與資工系，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</a:t>
            </a:r>
            <a:r>
              <a:rPr lang="en-US" altLang="zh-TW" b="1" dirty="0" err="1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br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      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目前教授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[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電腦軟體應用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] 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與 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[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網頁設計應用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] 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等課程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&lt;/p&gt;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&lt;div id="logo"&gt;&lt;/div&gt;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&lt;div class="circle circle1"&gt;&lt;/div&gt;    &lt;!-- pink ball --&gt;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&lt;div class="circle circle2"&gt;&lt;/div&gt;    &lt;!– blue circle --&gt;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    &lt;div class="circle circle3"&gt;&lt;/div&gt;    &lt;!– blue ball --&gt;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&lt;/div&gt;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&lt;h3&gt;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網頁課程範例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-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名片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&lt;/h3&gt;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255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先定義色塊大小位置底色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11560" y="1844824"/>
            <a:ext cx="3833505" cy="288032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#gradient{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  position: absolute;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  width: 90px; height: 300px;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  top: -30px; left: 65px;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  background-color: #e4f5fc;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  transform: rotate(20deg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ea typeface="+mj-ea"/>
              </a:rPr>
              <a:t>);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+mj-ea"/>
                <a:ea typeface="+mj-ea"/>
              </a:rPr>
              <a:t>}</a:t>
            </a:r>
            <a:endParaRPr lang="zh-TW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1559" y="5301208"/>
            <a:ext cx="5990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CSS </a:t>
            </a:r>
            <a:r>
              <a:rPr lang="zh-TW" altLang="en-US" b="1" dirty="0" smtClean="0"/>
              <a:t>線上漸層編輯器，複製語法貼入</a:t>
            </a:r>
            <a:r>
              <a:rPr lang="en-US" altLang="zh-TW" b="1" dirty="0" smtClean="0"/>
              <a:t>{}</a:t>
            </a:r>
            <a:r>
              <a:rPr lang="zh-TW" altLang="en-US" b="1" dirty="0" smtClean="0"/>
              <a:t>裡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>
                <a:hlinkClick r:id="rId2"/>
              </a:rPr>
              <a:t>http</a:t>
            </a:r>
            <a:r>
              <a:rPr lang="en-US" altLang="zh-TW" b="1" dirty="0">
                <a:hlinkClick r:id="rId2"/>
              </a:rPr>
              <a:t>://www.colorzilla.com/gradient-editor/</a:t>
            </a:r>
            <a:endParaRPr lang="zh-TW" altLang="en-US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31155" y="1844824"/>
            <a:ext cx="4261326" cy="321560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no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</a:rPr>
              <a:t>background</a:t>
            </a:r>
            <a:r>
              <a:rPr lang="en-US" altLang="zh-TW" sz="1200" dirty="0">
                <a:solidFill>
                  <a:srgbClr val="FF0000"/>
                </a:solidFill>
              </a:rPr>
              <a:t>: -</a:t>
            </a:r>
            <a:r>
              <a:rPr lang="en-US" altLang="zh-TW" sz="1200" dirty="0" err="1">
                <a:solidFill>
                  <a:srgbClr val="FF0000"/>
                </a:solidFill>
              </a:rPr>
              <a:t>moz</a:t>
            </a:r>
            <a:r>
              <a:rPr lang="en-US" altLang="zh-TW" sz="1200" dirty="0">
                <a:solidFill>
                  <a:srgbClr val="FF0000"/>
                </a:solidFill>
              </a:rPr>
              <a:t>-linear-gradient(top, #e4f5fc 0%, #bfe8f9 53%, #9fd8ef 100%); /* FF3.6-15 */</a:t>
            </a:r>
          </a:p>
          <a:p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FF0000"/>
                </a:solidFill>
              </a:rPr>
              <a:t>background</a:t>
            </a:r>
            <a:r>
              <a:rPr lang="en-US" altLang="zh-TW" sz="1200" dirty="0">
                <a:solidFill>
                  <a:srgbClr val="FF0000"/>
                </a:solidFill>
              </a:rPr>
              <a:t>: -</a:t>
            </a:r>
            <a:r>
              <a:rPr lang="en-US" altLang="zh-TW" sz="1200" dirty="0" err="1">
                <a:solidFill>
                  <a:srgbClr val="FF0000"/>
                </a:solidFill>
              </a:rPr>
              <a:t>webkit</a:t>
            </a:r>
            <a:r>
              <a:rPr lang="en-US" altLang="zh-TW" sz="1200" dirty="0">
                <a:solidFill>
                  <a:srgbClr val="FF0000"/>
                </a:solidFill>
              </a:rPr>
              <a:t>-linear-gradient(top, #e4f5fc 0%,#bfe8f9 53%,#9fd8ef 100%); </a:t>
            </a:r>
            <a:r>
              <a:rPr lang="en-US" altLang="zh-TW" sz="1200" dirty="0" smtClean="0">
                <a:solidFill>
                  <a:srgbClr val="FF0000"/>
                </a:solidFill>
              </a:rPr>
              <a:t/>
            </a:r>
            <a:br>
              <a:rPr lang="en-US" altLang="zh-TW" sz="1200" dirty="0" smtClean="0">
                <a:solidFill>
                  <a:srgbClr val="FF0000"/>
                </a:solidFill>
              </a:rPr>
            </a:br>
            <a:r>
              <a:rPr lang="en-US" altLang="zh-TW" sz="1200" dirty="0" smtClean="0">
                <a:solidFill>
                  <a:srgbClr val="FF0000"/>
                </a:solidFill>
              </a:rPr>
              <a:t>/* </a:t>
            </a:r>
            <a:r>
              <a:rPr lang="en-US" altLang="zh-TW" sz="1200" dirty="0">
                <a:solidFill>
                  <a:srgbClr val="FF0000"/>
                </a:solidFill>
              </a:rPr>
              <a:t>Chrome10-25,Safari5.1-6 */</a:t>
            </a:r>
          </a:p>
          <a:p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FF0000"/>
                </a:solidFill>
              </a:rPr>
              <a:t>background</a:t>
            </a:r>
            <a:r>
              <a:rPr lang="en-US" altLang="zh-TW" sz="1200" dirty="0">
                <a:solidFill>
                  <a:srgbClr val="FF0000"/>
                </a:solidFill>
              </a:rPr>
              <a:t>: linear-gradient(to bottom, #e4f5fc 0%,#bfe8f9 53%,#9fd8ef 100%); </a:t>
            </a:r>
            <a:r>
              <a:rPr lang="en-US" altLang="zh-TW" sz="1200" dirty="0" smtClean="0">
                <a:solidFill>
                  <a:srgbClr val="FF0000"/>
                </a:solidFill>
              </a:rPr>
              <a:t/>
            </a:r>
            <a:br>
              <a:rPr lang="en-US" altLang="zh-TW" sz="1200" dirty="0" smtClean="0">
                <a:solidFill>
                  <a:srgbClr val="FF0000"/>
                </a:solidFill>
              </a:rPr>
            </a:br>
            <a:r>
              <a:rPr lang="en-US" altLang="zh-TW" sz="1200" dirty="0" smtClean="0">
                <a:solidFill>
                  <a:srgbClr val="FF0000"/>
                </a:solidFill>
              </a:rPr>
              <a:t>/* </a:t>
            </a:r>
            <a:r>
              <a:rPr lang="en-US" altLang="zh-TW" sz="1200" dirty="0">
                <a:solidFill>
                  <a:srgbClr val="FF0000"/>
                </a:solidFill>
              </a:rPr>
              <a:t>W3C, IE10+, FF16+, Chrome26+, Opera12+, Safari7+ */</a:t>
            </a:r>
          </a:p>
          <a:p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FF0000"/>
                </a:solidFill>
              </a:rPr>
              <a:t>filter</a:t>
            </a:r>
            <a:r>
              <a:rPr lang="en-US" altLang="zh-TW" sz="1200" dirty="0">
                <a:solidFill>
                  <a:srgbClr val="FF0000"/>
                </a:solidFill>
              </a:rPr>
              <a:t>: </a:t>
            </a:r>
            <a:r>
              <a:rPr lang="en-US" altLang="zh-TW" sz="1200" dirty="0" err="1">
                <a:solidFill>
                  <a:srgbClr val="FF0000"/>
                </a:solidFill>
              </a:rPr>
              <a:t>progid:DXImageTransform.Microsoft.gradient</a:t>
            </a:r>
            <a:r>
              <a:rPr lang="en-US" altLang="zh-TW" sz="1200" dirty="0">
                <a:solidFill>
                  <a:srgbClr val="FF0000"/>
                </a:solidFill>
              </a:rPr>
              <a:t>( </a:t>
            </a:r>
            <a:r>
              <a:rPr lang="en-US" altLang="zh-TW" sz="1200" dirty="0" err="1">
                <a:solidFill>
                  <a:srgbClr val="FF0000"/>
                </a:solidFill>
              </a:rPr>
              <a:t>startColorstr</a:t>
            </a:r>
            <a:r>
              <a:rPr lang="en-US" altLang="zh-TW" sz="1200" dirty="0">
                <a:solidFill>
                  <a:srgbClr val="FF0000"/>
                </a:solidFill>
              </a:rPr>
              <a:t>='#e4f5fc', </a:t>
            </a:r>
            <a:r>
              <a:rPr lang="en-US" altLang="zh-TW" sz="1200" dirty="0" err="1">
                <a:solidFill>
                  <a:srgbClr val="FF0000"/>
                </a:solidFill>
              </a:rPr>
              <a:t>endColorstr</a:t>
            </a:r>
            <a:r>
              <a:rPr lang="en-US" altLang="zh-TW" sz="1200" dirty="0">
                <a:solidFill>
                  <a:srgbClr val="FF0000"/>
                </a:solidFill>
              </a:rPr>
              <a:t>='#9fd8ef',GradientType=0 ); </a:t>
            </a:r>
            <a:r>
              <a:rPr lang="en-US" altLang="zh-TW" sz="1200" dirty="0" smtClean="0">
                <a:solidFill>
                  <a:srgbClr val="FF0000"/>
                </a:solidFill>
              </a:rPr>
              <a:t/>
            </a:r>
            <a:br>
              <a:rPr lang="en-US" altLang="zh-TW" sz="1200" dirty="0" smtClean="0">
                <a:solidFill>
                  <a:srgbClr val="FF0000"/>
                </a:solidFill>
              </a:rPr>
            </a:br>
            <a:r>
              <a:rPr lang="en-US" altLang="zh-TW" sz="1200" dirty="0" smtClean="0">
                <a:solidFill>
                  <a:srgbClr val="FF0000"/>
                </a:solidFill>
              </a:rPr>
              <a:t>/* </a:t>
            </a:r>
            <a:r>
              <a:rPr lang="en-US" altLang="zh-TW" sz="1200" dirty="0">
                <a:solidFill>
                  <a:srgbClr val="FF0000"/>
                </a:solidFill>
              </a:rPr>
              <a:t>IE6-9 */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cxnSp>
        <p:nvCxnSpPr>
          <p:cNvPr id="8" name="直線單箭頭接點 7"/>
          <p:cNvCxnSpPr/>
          <p:nvPr/>
        </p:nvCxnSpPr>
        <p:spPr>
          <a:xfrm flipH="1">
            <a:off x="3707904" y="4005064"/>
            <a:ext cx="923250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5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step9</a:t>
            </a:r>
            <a:r>
              <a:rPr lang="zh-TW" altLang="en-US" dirty="0" smtClean="0"/>
              <a:t> 滑鼠移至</a:t>
            </a:r>
            <a:r>
              <a:rPr lang="en-US" altLang="zh-TW" dirty="0" smtClean="0"/>
              <a:t>Logo</a:t>
            </a:r>
            <a:r>
              <a:rPr lang="zh-TW" altLang="en-US" dirty="0" smtClean="0"/>
              <a:t>的旋轉效果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7848872" cy="5328592"/>
          </a:xfrm>
          <a:solidFill>
            <a:schemeClr val="tx1">
              <a:lumMod val="95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定義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CSS3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動畫，名稱為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move-left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@</a:t>
            </a:r>
            <a:r>
              <a:rPr lang="en-US" altLang="zh-TW" sz="1600" b="1" dirty="0" err="1">
                <a:solidFill>
                  <a:srgbClr val="C00000"/>
                </a:solidFill>
                <a:latin typeface="+mj-ea"/>
              </a:rPr>
              <a:t>keyframes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</a:t>
            </a:r>
            <a:r>
              <a:rPr lang="en-US" altLang="zh-TW" sz="1600" b="1" dirty="0" smtClean="0">
                <a:solidFill>
                  <a:srgbClr val="00B050"/>
                </a:solidFill>
                <a:latin typeface="+mj-ea"/>
              </a:rPr>
              <a:t>rotate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{</a:t>
            </a:r>
            <a:endParaRPr lang="en-US" altLang="zh-TW" sz="1600" b="1" dirty="0">
              <a:solidFill>
                <a:srgbClr val="C0000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   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0% { transform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: rotate(0deg);}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 </a:t>
            </a:r>
            <a:r>
              <a:rPr lang="zh-TW" altLang="en-US" sz="1600" b="1" dirty="0" smtClean="0">
                <a:solidFill>
                  <a:srgbClr val="C00000"/>
                </a:solidFill>
                <a:latin typeface="+mj-ea"/>
              </a:rPr>
              <a:t>   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50% { transform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: 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rotate(180deg);}</a:t>
            </a:r>
          </a:p>
          <a:p>
            <a:pPr marL="0" indent="0">
              <a:buNone/>
            </a:pPr>
            <a:r>
              <a:rPr lang="zh-TW" altLang="en-US" sz="1600" b="1" dirty="0" smtClean="0">
                <a:solidFill>
                  <a:srgbClr val="C00000"/>
                </a:solidFill>
                <a:latin typeface="+mj-ea"/>
              </a:rPr>
              <a:t>    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100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% { transform: rotate(360deg</a:t>
            </a:r>
            <a:r>
              <a:rPr lang="en-US" altLang="zh-TW" sz="1600" b="1" dirty="0" smtClean="0">
                <a:solidFill>
                  <a:srgbClr val="C00000"/>
                </a:solidFill>
                <a:latin typeface="+mj-ea"/>
              </a:rPr>
              <a:t>);}</a:t>
            </a:r>
            <a:endParaRPr lang="en-US" altLang="zh-TW" sz="1600" b="1" dirty="0">
              <a:solidFill>
                <a:srgbClr val="C0000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C00000"/>
                </a:solidFill>
                <a:latin typeface="+mj-ea"/>
              </a:rPr>
              <a:t>}</a:t>
            </a:r>
            <a:endParaRPr lang="zh-TW" altLang="en-US" sz="1600" b="1" dirty="0">
              <a:solidFill>
                <a:srgbClr val="C00000"/>
              </a:solidFill>
              <a:latin typeface="+mj-ea"/>
            </a:endParaRPr>
          </a:p>
          <a:p>
            <a:pPr marL="0" indent="0">
              <a:buNone/>
            </a:pPr>
            <a:endParaRPr lang="en-US" altLang="zh-TW" sz="15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15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當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滑鼠滑過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card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區塊時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600" b="1" dirty="0" smtClean="0">
                <a:solidFill>
                  <a:srgbClr val="C00000"/>
                </a:solidFill>
                <a:latin typeface="+mj-ea"/>
                <a:ea typeface="+mj-ea"/>
              </a:rPr>
              <a:t>#</a:t>
            </a:r>
            <a:r>
              <a:rPr lang="en-US" altLang="zh-TW" sz="1600" b="1" smtClean="0">
                <a:solidFill>
                  <a:srgbClr val="C00000"/>
                </a:solidFill>
                <a:latin typeface="+mj-ea"/>
                <a:ea typeface="+mj-ea"/>
              </a:rPr>
              <a:t>logo:hover</a:t>
            </a:r>
            <a:r>
              <a:rPr lang="en-US" altLang="zh-TW" sz="1600" b="1" dirty="0">
                <a:solidFill>
                  <a:srgbClr val="C00000"/>
                </a:solidFill>
                <a:latin typeface="+mj-ea"/>
                <a:ea typeface="+mj-ea"/>
              </a:rPr>
              <a:t>{</a:t>
            </a: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animation-name: </a:t>
            </a:r>
            <a:r>
              <a:rPr lang="en-US" altLang="zh-TW" b="1" dirty="0" smtClean="0">
                <a:solidFill>
                  <a:srgbClr val="00B050"/>
                </a:solidFill>
                <a:latin typeface="+mj-ea"/>
                <a:ea typeface="+mj-ea"/>
              </a:rPr>
              <a:t>rotate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;</a:t>
            </a:r>
            <a:endParaRPr lang="en-US" altLang="zh-TW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animation-duration: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1s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400050" lvl="1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animation-timing-function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linear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90488" lvl="1" indent="0">
              <a:buNone/>
            </a:pPr>
            <a:r>
              <a:rPr lang="en-US" altLang="zh-TW" sz="1600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en-US" altLang="zh-TW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70832" y="4904087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動畫執行時間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秒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343665" y="4562544"/>
            <a:ext cx="3748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動畫名稱，叫用前面定義的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</a:rPr>
              <a:t>rotate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716016" y="52919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動畫使用線性的速度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畫面預覽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3" y="1700808"/>
            <a:ext cx="8686305" cy="4248472"/>
          </a:xfrm>
        </p:spPr>
      </p:pic>
      <p:sp>
        <p:nvSpPr>
          <p:cNvPr id="5" name="矩形 4"/>
          <p:cNvSpPr/>
          <p:nvPr/>
        </p:nvSpPr>
        <p:spPr>
          <a:xfrm>
            <a:off x="827584" y="60212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CodePen: </a:t>
            </a:r>
            <a:r>
              <a:rPr lang="en-US" altLang="zh-TW" dirty="0" smtClean="0">
                <a:hlinkClick r:id="rId3"/>
              </a:rPr>
              <a:t>http://codepen.io/lhuang23/pen/GjWYWW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48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3" y="1700808"/>
            <a:ext cx="8686305" cy="4248472"/>
          </a:xfrm>
        </p:spPr>
      </p:pic>
      <p:sp>
        <p:nvSpPr>
          <p:cNvPr id="9" name="矩形 8"/>
          <p:cNvSpPr/>
          <p:nvPr/>
        </p:nvSpPr>
        <p:spPr>
          <a:xfrm>
            <a:off x="179512" y="3645024"/>
            <a:ext cx="8712968" cy="1368152"/>
          </a:xfrm>
          <a:prstGeom prst="rect">
            <a:avLst/>
          </a:prstGeom>
          <a:noFill/>
          <a:ln w="381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210552" y="2483604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d</a:t>
            </a:r>
            <a:r>
              <a:rPr lang="en-US" altLang="zh-TW" dirty="0" smtClean="0">
                <a:solidFill>
                  <a:srgbClr val="FF0000"/>
                </a:solidFill>
              </a:rPr>
              <a:t>iv .card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7864" y="2852936"/>
            <a:ext cx="2088232" cy="1296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59498" y="3277353"/>
            <a:ext cx="194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C00000"/>
                </a:solidFill>
              </a:rPr>
              <a:t>d</a:t>
            </a:r>
            <a:r>
              <a:rPr lang="en-US" altLang="zh-TW" dirty="0" smtClean="0">
                <a:solidFill>
                  <a:srgbClr val="C00000"/>
                </a:solidFill>
              </a:rPr>
              <a:t>iv .watermark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491880" y="4663437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</a:rPr>
              <a:t>h3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3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名片內部規劃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259" y="2103990"/>
            <a:ext cx="5601482" cy="3458058"/>
          </a:xfrm>
        </p:spPr>
      </p:pic>
      <p:sp>
        <p:nvSpPr>
          <p:cNvPr id="5" name="文字方塊 4"/>
          <p:cNvSpPr txBox="1"/>
          <p:nvPr/>
        </p:nvSpPr>
        <p:spPr>
          <a:xfrm>
            <a:off x="1730644" y="1741821"/>
            <a:ext cx="3509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width:350px; height: 200px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645712" y="2747851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h2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45712" y="3429000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h5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99068" y="436068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p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499992" y="5517232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div .circle1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948264" y="4738951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div .circle3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516216" y="1741821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div .circle2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084795" y="2204864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div .logo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518178" y="2563185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span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695406" y="386104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rgbClr val="C00000"/>
                </a:solidFill>
              </a:rPr>
              <a:t>hr</a:t>
            </a:r>
            <a:endParaRPr lang="zh-TW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HTML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7667011" cy="4051437"/>
          </a:xfrm>
          <a:solidFill>
            <a:schemeClr val="tx1">
              <a:lumMod val="95000"/>
            </a:schemeClr>
          </a:solidFill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&lt;div class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=“watermark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"&gt;NAMECARD&lt;/div&gt;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&lt;div class="card"&gt;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h2&gt;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黃鈴玲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span&gt;</a:t>
            </a:r>
            <a:r>
              <a:rPr lang="en-US" altLang="zh-TW" b="1" dirty="0" err="1" smtClean="0">
                <a:solidFill>
                  <a:srgbClr val="C00000"/>
                </a:solidFill>
                <a:latin typeface="+mj-ea"/>
                <a:ea typeface="+mj-ea"/>
              </a:rPr>
              <a:t>Lingling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Huang&lt;/span&gt;&lt;/h2&gt;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h5&gt;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大葉大學多媒體學程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-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助理教授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&lt;/h5&gt;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 err="1">
                <a:solidFill>
                  <a:srgbClr val="C00000"/>
                </a:solidFill>
                <a:latin typeface="+mj-ea"/>
                <a:ea typeface="+mj-ea"/>
              </a:rPr>
              <a:t>hr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p&gt;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交通大學應用數學博士，任教於多媒體學程與資工系，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</a:t>
            </a:r>
            <a:r>
              <a:rPr lang="en-US" altLang="zh-TW" b="1" dirty="0" err="1">
                <a:solidFill>
                  <a:srgbClr val="C00000"/>
                </a:solidFill>
                <a:latin typeface="+mj-ea"/>
                <a:ea typeface="+mj-ea"/>
              </a:rPr>
              <a:t>br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       </a:t>
            </a:r>
            <a:r>
              <a:rPr lang="zh-TW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目前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教授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[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電腦軟體應用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] 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與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[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網頁設計應用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] 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等課程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&lt;/p&gt;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div id="logo"&gt;&lt;/div&gt;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div class="circle circle1"&gt;&lt;/div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&gt;    &lt;!-- pink ball --&gt;</a:t>
            </a:r>
            <a:endParaRPr lang="en-US" altLang="zh-TW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div class="circle circle2"&gt;&lt;/div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&gt;    &lt;!–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blue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circle --&gt;</a:t>
            </a:r>
            <a:endParaRPr lang="en-US" altLang="zh-TW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&lt;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div class="circle circle3"&gt;&lt;/div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&gt;    &lt;!– blue ball 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--&gt;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&lt;/div&gt;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&lt;h3&gt;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網頁課程範例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-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名片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&lt;/h3&gt;</a:t>
            </a:r>
            <a:endParaRPr lang="zh-TW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323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step1</a:t>
            </a:r>
            <a:r>
              <a:rPr lang="zh-TW" altLang="en-US" dirty="0" smtClean="0"/>
              <a:t> 整體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8973" y="1807361"/>
            <a:ext cx="3600399" cy="4501959"/>
          </a:xfrm>
          <a:solidFill>
            <a:schemeClr val="tx1">
              <a:lumMod val="95000"/>
            </a:schemeClr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先幫</a:t>
            </a:r>
            <a:r>
              <a:rPr lang="zh-TW" altLang="en-US" b="1" dirty="0" smtClean="0">
                <a:solidFill>
                  <a:srgbClr val="7030A0"/>
                </a:solidFill>
                <a:latin typeface="+mj-ea"/>
                <a:ea typeface="+mj-ea"/>
              </a:rPr>
              <a:t>所有元素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加邊框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最後會取消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b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</a:b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並設定字型</a:t>
            </a:r>
            <a:endParaRPr lang="en-US" altLang="zh-TW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7030A0"/>
                </a:solidFill>
                <a:latin typeface="+mj-ea"/>
                <a:ea typeface="+mj-ea"/>
              </a:rPr>
              <a:t>*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{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   border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solid 1px; </a:t>
            </a:r>
            <a:endParaRPr lang="en-US" altLang="zh-TW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   font-family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微軟正黑體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設定網頁全高全寬</a:t>
            </a:r>
            <a:endParaRPr lang="en-US" altLang="zh-TW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html, body {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  width: 100%;    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 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height: 100%;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3953387" y="1807361"/>
            <a:ext cx="5004050" cy="450195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設定網頁背景色，內距外距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0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，上下框線，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/>
            </a:r>
            <a:b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</a:b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</a:t>
            </a:r>
            <a:r>
              <a:rPr lang="en-US" altLang="zh-TW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body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寬度計算時有包含</a:t>
            </a:r>
            <a:r>
              <a:rPr lang="zh-TW" altLang="en-US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框線寬度</a:t>
            </a:r>
            <a:endParaRPr lang="en-US" altLang="zh-TW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body{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background-color: #d1d1d1;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margin: 0px; </a:t>
            </a:r>
          </a:p>
          <a:p>
            <a:pPr marL="0" indent="0">
              <a:buFont typeface="Wingdings 2" charset="2"/>
              <a:buNone/>
            </a:pP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padding: 0px;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border-top: solid 20px #FC3F7E;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border-bottom: solid 20px #FC3F7E;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box-sizing: border-box;</a:t>
            </a:r>
          </a:p>
          <a:p>
            <a:pPr marL="0" indent="0">
              <a:buFont typeface="Wingdings 2" charset="2"/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329652" y="37170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內距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329652" y="32849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外距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841820" y="408636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上框線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518654" y="285293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網頁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背景</a:t>
            </a:r>
            <a:r>
              <a:rPr lang="zh-TW" altLang="en-US" b="1" dirty="0">
                <a:solidFill>
                  <a:schemeClr val="tx2">
                    <a:lumMod val="50000"/>
                  </a:schemeClr>
                </a:solidFill>
                <a:latin typeface="+mj-ea"/>
              </a:rPr>
              <a:t>色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159333" y="450912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下框線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771799" y="291565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框線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3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step2</a:t>
            </a:r>
            <a:r>
              <a:rPr lang="zh-TW" altLang="en-US" dirty="0" smtClean="0"/>
              <a:t> 名片部份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07361"/>
            <a:ext cx="6336703" cy="4501959"/>
          </a:xfrm>
          <a:solidFill>
            <a:schemeClr val="tx1">
              <a:lumMod val="95000"/>
            </a:schemeClr>
          </a:solidFill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.card{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width: 350px; </a:t>
            </a:r>
            <a:r>
              <a:rPr lang="zh-TW" altLang="en-US" b="1" dirty="0" smtClean="0">
                <a:solidFill>
                  <a:srgbClr val="C00000"/>
                </a:solidFill>
                <a:latin typeface="+mj-ea"/>
                <a:ea typeface="+mj-ea"/>
              </a:rPr>
              <a:t>   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height:  200px;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margin: auto;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padding: 20px;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margin-top: 230px;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background-color: #</a:t>
            </a:r>
            <a:r>
              <a:rPr lang="en-US" altLang="zh-TW" b="1" dirty="0" err="1" smtClean="0">
                <a:solidFill>
                  <a:srgbClr val="C00000"/>
                </a:solidFill>
                <a:latin typeface="+mj-ea"/>
                <a:ea typeface="+mj-ea"/>
              </a:rPr>
              <a:t>eee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color: #666;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letter-spacing: 1px;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border: solid 1px </a:t>
            </a:r>
            <a:r>
              <a:rPr lang="en-US" altLang="zh-TW" b="1" dirty="0" err="1" smtClean="0">
                <a:solidFill>
                  <a:srgbClr val="C00000"/>
                </a:solidFill>
                <a:latin typeface="+mj-ea"/>
                <a:ea typeface="+mj-ea"/>
              </a:rPr>
              <a:t>rgba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(0,0,0,0.15);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border-radius: 6px;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 box-shadow: 0px </a:t>
            </a:r>
            <a:r>
              <a:rPr lang="en-US" altLang="zh-TW" b="1" dirty="0" err="1" smtClean="0">
                <a:solidFill>
                  <a:srgbClr val="C00000"/>
                </a:solidFill>
                <a:latin typeface="+mj-ea"/>
                <a:ea typeface="+mj-ea"/>
              </a:rPr>
              <a:t>0px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 25px </a:t>
            </a:r>
            <a:r>
              <a:rPr lang="en-US" altLang="zh-TW" b="1" dirty="0" err="1" smtClean="0">
                <a:solidFill>
                  <a:srgbClr val="C00000"/>
                </a:solidFill>
                <a:latin typeface="+mj-ea"/>
                <a:ea typeface="+mj-ea"/>
              </a:rPr>
              <a:t>rgba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(0,0,0,0.3);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771800" y="25335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元素置中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71800" y="29108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內距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002632" y="328021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上方外距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02632" y="40770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文字顏色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66892" y="443915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文字間距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427984" y="48084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邊框樣式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128109" y="51791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邊框圓角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36096" y="55708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陰影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699916" y="370920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背景顏色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2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step3</a:t>
            </a:r>
            <a:r>
              <a:rPr lang="zh-TW" altLang="en-US" dirty="0" smtClean="0"/>
              <a:t> 名片裡的文字部份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5" y="1807361"/>
            <a:ext cx="3888432" cy="4501959"/>
          </a:xfrm>
          <a:solidFill>
            <a:schemeClr val="tx1">
              <a:lumMod val="95000"/>
            </a:schemeClr>
          </a:solidFill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h2{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	font-size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25px;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h2 span{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	font-size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12px;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h5{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	color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#1B93CF;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p{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	font-size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12px;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  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  <a:ea typeface="+mj-ea"/>
              </a:rPr>
              <a:t>	line-height</a:t>
            </a: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: 22px;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915816" y="206084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文字大小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02632" y="40770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文字顏色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059832" y="54359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文字行高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4644008" y="1826091"/>
            <a:ext cx="3888432" cy="450195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最後一行文字格式</a:t>
            </a:r>
            <a:endParaRPr lang="en-US" altLang="zh-TW" b="1" dirty="0" smtClean="0">
              <a:solidFill>
                <a:schemeClr val="tx2">
                  <a:lumMod val="50000"/>
                </a:schemeClr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C00000"/>
                </a:solidFill>
                <a:latin typeface="+mj-ea"/>
              </a:rPr>
              <a:t>h3</a:t>
            </a:r>
            <a:r>
              <a:rPr lang="en-US" altLang="zh-TW" b="1" dirty="0">
                <a:solidFill>
                  <a:srgbClr val="C00000"/>
                </a:solidFill>
                <a:latin typeface="+mj-ea"/>
              </a:rPr>
              <a:t>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</a:rPr>
              <a:t>  padding-top: 100px;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</a:rPr>
              <a:t>  text-align: center;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</a:rPr>
              <a:t>  color: #555;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latin typeface="+mj-ea"/>
              </a:rPr>
              <a:t>}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6976619" y="30689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文字置中對齊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5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CSS</a:t>
            </a:r>
            <a:r>
              <a:rPr lang="zh-TW" altLang="en-US" dirty="0" smtClean="0"/>
              <a:t> </a:t>
            </a:r>
            <a:r>
              <a:rPr lang="en-US" altLang="zh-TW" dirty="0" smtClean="0"/>
              <a:t>step4</a:t>
            </a:r>
            <a:r>
              <a:rPr lang="zh-TW" altLang="en-US" dirty="0" smtClean="0"/>
              <a:t> 放置</a:t>
            </a:r>
            <a:r>
              <a:rPr lang="en-US" altLang="zh-TW" dirty="0" smtClean="0"/>
              <a:t>logo</a:t>
            </a:r>
            <a:r>
              <a:rPr lang="zh-TW" altLang="en-US" dirty="0" smtClean="0"/>
              <a:t>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  <a:solidFill>
            <a:schemeClr val="tx1">
              <a:lumMod val="95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先修改 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* 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，幫所有網頁元素設定</a:t>
            </a:r>
            <a:r>
              <a:rPr lang="zh-TW" altLang="en-US" sz="1500" b="1" dirty="0" smtClean="0">
                <a:solidFill>
                  <a:srgbClr val="FF0000"/>
                </a:solidFill>
                <a:latin typeface="+mj-ea"/>
                <a:ea typeface="+mj-ea"/>
              </a:rPr>
              <a:t>位置為相對</a:t>
            </a:r>
            <a:endParaRPr lang="en-US" altLang="zh-TW" sz="15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*{</a:t>
            </a:r>
            <a:endParaRPr lang="en-US" altLang="zh-TW" sz="14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	border</a:t>
            </a:r>
            <a:r>
              <a:rPr lang="en-US" altLang="zh-TW" sz="14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: solid 1px; </a:t>
            </a: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	font-family</a:t>
            </a:r>
            <a:r>
              <a:rPr lang="en-US" altLang="zh-TW" sz="14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: </a:t>
            </a:r>
            <a:r>
              <a:rPr lang="zh-TW" altLang="en-US" sz="14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微軟正黑體</a:t>
            </a: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;</a:t>
            </a:r>
          </a:p>
          <a:p>
            <a:pPr marL="0" indent="0">
              <a:buNone/>
            </a:pP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>	position</a:t>
            </a:r>
            <a:r>
              <a:rPr lang="en-US" altLang="zh-TW" sz="1400" b="1" dirty="0">
                <a:solidFill>
                  <a:srgbClr val="C00000"/>
                </a:solidFill>
                <a:latin typeface="+mj-ea"/>
                <a:ea typeface="+mj-ea"/>
              </a:rPr>
              <a:t>: relative;</a:t>
            </a:r>
            <a: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  <a:t/>
            </a:r>
            <a:br>
              <a:rPr lang="en-US" altLang="zh-TW" sz="1400" b="1" dirty="0" smtClean="0">
                <a:solidFill>
                  <a:srgbClr val="C00000"/>
                </a:solidFill>
                <a:latin typeface="+mj-ea"/>
                <a:ea typeface="+mj-ea"/>
              </a:rPr>
            </a:b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}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設定</a:t>
            </a:r>
            <a:r>
              <a:rPr lang="en-US" altLang="zh-TW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logo</a:t>
            </a:r>
            <a:r>
              <a:rPr lang="zh-TW" altLang="en-US" sz="15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區</a:t>
            </a:r>
            <a:r>
              <a:rPr lang="zh-TW" altLang="en-US" sz="15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塊寬高位置及背景圖</a:t>
            </a:r>
            <a:endParaRPr lang="en-US" altLang="zh-TW" sz="15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#logo{</a:t>
            </a:r>
          </a:p>
          <a:p>
            <a:pPr marL="400050" lvl="1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  width: 120px; </a:t>
            </a:r>
            <a:endParaRPr lang="en-US" altLang="zh-TW" sz="15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sz="1500" b="1" dirty="0" smtClean="0">
                <a:solidFill>
                  <a:srgbClr val="C00000"/>
                </a:solidFill>
                <a:latin typeface="+mj-ea"/>
                <a:ea typeface="+mj-ea"/>
              </a:rPr>
              <a:t> height</a:t>
            </a: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: 110px;</a:t>
            </a:r>
          </a:p>
          <a:p>
            <a:pPr marL="400050" lvl="1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  position: absolute;</a:t>
            </a:r>
          </a:p>
          <a:p>
            <a:pPr marL="400050" lvl="1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  top: 15px; </a:t>
            </a:r>
            <a:endParaRPr lang="en-US" altLang="zh-TW" sz="1500" b="1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 marL="400050" lvl="1" indent="0">
              <a:buNone/>
            </a:pPr>
            <a:r>
              <a:rPr lang="zh-TW" altLang="en-US" sz="15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zh-TW" altLang="en-US" sz="1500" b="1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en-US" altLang="zh-TW" sz="1500" b="1" dirty="0" smtClean="0">
                <a:solidFill>
                  <a:srgbClr val="C00000"/>
                </a:solidFill>
                <a:latin typeface="+mj-ea"/>
                <a:ea typeface="+mj-ea"/>
              </a:rPr>
              <a:t>right</a:t>
            </a: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: 35px;</a:t>
            </a:r>
          </a:p>
          <a:p>
            <a:pPr marL="400050" lvl="1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  background-image: </a:t>
            </a:r>
            <a:r>
              <a:rPr lang="en-US" altLang="zh-TW" sz="1500" b="1" dirty="0" err="1" smtClean="0">
                <a:solidFill>
                  <a:srgbClr val="C00000"/>
                </a:solidFill>
                <a:latin typeface="+mj-ea"/>
                <a:ea typeface="+mj-ea"/>
              </a:rPr>
              <a:t>url</a:t>
            </a: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("http://mdc.dyu.edu.tw/</a:t>
            </a:r>
            <a:r>
              <a:rPr lang="en-US" altLang="zh-TW" sz="1500" b="1" dirty="0" err="1">
                <a:solidFill>
                  <a:srgbClr val="C00000"/>
                </a:solidFill>
                <a:latin typeface="+mj-ea"/>
                <a:ea typeface="+mj-ea"/>
              </a:rPr>
              <a:t>rwd</a:t>
            </a: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/images/mdc_title.png");</a:t>
            </a:r>
          </a:p>
          <a:p>
            <a:pPr marL="0" indent="0">
              <a:buNone/>
            </a:pPr>
            <a:r>
              <a:rPr lang="en-US" altLang="zh-TW" sz="1500" b="1" dirty="0">
                <a:solidFill>
                  <a:srgbClr val="C00000"/>
                </a:solidFill>
                <a:latin typeface="+mj-ea"/>
                <a:ea typeface="+mj-ea"/>
              </a:rPr>
              <a:t>}</a:t>
            </a:r>
            <a:endParaRPr lang="zh-TW" altLang="en-US" sz="15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3051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自訂 2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CC3300"/>
      </a:hlink>
      <a:folHlink>
        <a:srgbClr val="5EAEAE"/>
      </a:folHlink>
    </a:clrScheme>
    <a:fontScheme name="自訂 1">
      <a:majorFont>
        <a:latin typeface="Verdana"/>
        <a:ea typeface="微軟正黑體"/>
        <a:cs typeface=""/>
      </a:majorFont>
      <a:minorFont>
        <a:latin typeface="Verdana"/>
        <a:ea typeface="微軟正黑體"/>
        <a:cs typeface="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TM02455519[[fn=冬天]]</Template>
  <TotalTime>288</TotalTime>
  <Words>1130</Words>
  <Application>Microsoft Office PowerPoint</Application>
  <PresentationFormat>如螢幕大小 (4:3)</PresentationFormat>
  <Paragraphs>240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微軟正黑體</vt:lpstr>
      <vt:lpstr>Arial</vt:lpstr>
      <vt:lpstr>Courier New</vt:lpstr>
      <vt:lpstr>Trebuchet MS</vt:lpstr>
      <vt:lpstr>Verdana</vt:lpstr>
      <vt:lpstr>Wingdings 2</vt:lpstr>
      <vt:lpstr>Winter</vt:lpstr>
      <vt:lpstr>基礎程式設計範例 -網頁名片</vt:lpstr>
      <vt:lpstr>畫面預覽</vt:lpstr>
      <vt:lpstr>規劃</vt:lpstr>
      <vt:lpstr>名片內部規劃</vt:lpstr>
      <vt:lpstr>HTML</vt:lpstr>
      <vt:lpstr>CSS step1 整體</vt:lpstr>
      <vt:lpstr>CSS step2 名片部份</vt:lpstr>
      <vt:lpstr>CSS step3 名片裡的文字部份</vt:lpstr>
      <vt:lpstr>CSS step4 放置logo圖</vt:lpstr>
      <vt:lpstr>CSS step5 放三個圓</vt:lpstr>
      <vt:lpstr>CSS step6 處理浮水印區塊</vt:lpstr>
      <vt:lpstr>CSS step7 滑鼠移至名片的移動效果</vt:lpstr>
      <vt:lpstr>CSS step8 增加漸層色塊</vt:lpstr>
      <vt:lpstr>HTML 在&lt;h2&gt;前增加div區塊</vt:lpstr>
      <vt:lpstr>CSS 先定義色塊大小位置底色</vt:lpstr>
      <vt:lpstr>CSS step9 滑鼠移至Logo的旋轉效果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基礎程式設計範例 -網頁名片</dc:title>
  <dc:creator>lhuang</dc:creator>
  <cp:lastModifiedBy>lhuang23</cp:lastModifiedBy>
  <cp:revision>26</cp:revision>
  <dcterms:created xsi:type="dcterms:W3CDTF">2016-09-25T09:04:09Z</dcterms:created>
  <dcterms:modified xsi:type="dcterms:W3CDTF">2016-10-27T02:34:46Z</dcterms:modified>
</cp:coreProperties>
</file>